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3" r:id="rId6"/>
    <p:sldId id="265" r:id="rId7"/>
    <p:sldId id="260" r:id="rId8"/>
    <p:sldId id="261" r:id="rId9"/>
    <p:sldId id="262" r:id="rId10"/>
    <p:sldId id="264"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672"/>
    <p:restoredTop sz="94621"/>
  </p:normalViewPr>
  <p:slideViewPr>
    <p:cSldViewPr snapToGrid="0" snapToObjects="1">
      <p:cViewPr varScale="1">
        <p:scale>
          <a:sx n="130" d="100"/>
          <a:sy n="130" d="100"/>
        </p:scale>
        <p:origin x="20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2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088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3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teach-through-talk.herokuapp.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github.com/FilipAlH/TeachThruTalk/" TargetMode="External"/><Relationship Id="rId4" Type="http://schemas.openxmlformats.org/officeDocument/2006/relationships/hyperlink" Target="https://teach-through-talk.herokuap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20000"/>
            <a:lum/>
          </a:blip>
          <a:srcRect/>
          <a:stretch>
            <a:fillRect l="-1000" r="-1000"/>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latin typeface="Aharoni" panose="020F0502020204030204" pitchFamily="34" charset="0"/>
                <a:cs typeface="Aharoni" panose="020F0502020204030204" pitchFamily="34" charset="0"/>
              </a:rPr>
              <a:t>An app by Stephany, Filip, Jeff and Aar</a:t>
            </a:r>
            <a:endParaRPr dirty="0">
              <a:solidFill>
                <a:schemeClr val="tx1"/>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3D6BC739-E877-F241-AD85-779B72CBC181}"/>
              </a:ext>
            </a:extLst>
          </p:cNvPr>
          <p:cNvPicPr>
            <a:picLocks noChangeAspect="1"/>
          </p:cNvPicPr>
          <p:nvPr/>
        </p:nvPicPr>
        <p:blipFill>
          <a:blip r:embed="rId6">
            <a:extLst>
              <a:ext uri="{BEBA8EAE-BF5A-486C-A8C5-ECC9F3942E4B}">
                <a14:imgProps xmlns:a14="http://schemas.microsoft.com/office/drawing/2010/main">
                  <a14:imgLayer r:embed="rId7">
                    <a14:imgEffect>
                      <a14:artisticPencilGrayscale/>
                    </a14:imgEffect>
                  </a14:imgLayer>
                </a14:imgProps>
              </a:ext>
            </a:extLst>
          </a:blip>
          <a:srcRect/>
          <a:stretch/>
        </p:blipFill>
        <p:spPr>
          <a:xfrm>
            <a:off x="958850" y="1375657"/>
            <a:ext cx="7226300" cy="1207915"/>
          </a:xfrm>
          <a:prstGeom prst="rect">
            <a:avLst/>
          </a:prstGeom>
        </p:spPr>
        <p:style>
          <a:lnRef idx="0">
            <a:schemeClr val="accent1"/>
          </a:lnRef>
          <a:fillRef idx="3">
            <a:schemeClr val="accent1"/>
          </a:fillRef>
          <a:effectRef idx="3">
            <a:schemeClr val="accent1"/>
          </a:effectRef>
          <a:fontRef idx="minor">
            <a:schemeClr val="lt1"/>
          </a:fontRef>
        </p:style>
      </p:pic>
      <p:pic>
        <p:nvPicPr>
          <p:cNvPr id="2" name="walkingonadream.mp3" descr="walkingonadream.mp3">
            <a:hlinkClick r:id="" action="ppaction://media"/>
            <a:extLst>
              <a:ext uri="{FF2B5EF4-FFF2-40B4-BE49-F238E27FC236}">
                <a16:creationId xmlns:a16="http://schemas.microsoft.com/office/drawing/2014/main" id="{C2AC082E-693F-1346-AD0D-C3FE236990EE}"/>
              </a:ext>
            </a:extLst>
          </p:cNvPr>
          <p:cNvPicPr>
            <a:picLocks noChangeAspect="1"/>
          </p:cNvPicPr>
          <p:nvPr>
            <a:audioFile r:link="rId1"/>
            <p:extLst>
              <p:ext uri="{DAA4B4D4-6D71-4841-9C94-3DE7FCFB9230}">
                <p14:media xmlns:p14="http://schemas.microsoft.com/office/powerpoint/2010/main" r:embed="rId2">
                  <p14:trim st="719.9217" end="16144.3238"/>
                  <p14:fade out="3000"/>
                </p14:media>
              </p:ext>
            </p:extLst>
          </p:nvPr>
        </p:nvPicPr>
        <p:blipFill>
          <a:blip r:embed="rId8"/>
          <a:stretch>
            <a:fillRect/>
          </a:stretch>
        </p:blipFill>
        <p:spPr>
          <a:xfrm>
            <a:off x="329629" y="421826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42"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38" presetClass="entr" presetSubtype="0" accel="50000" fill="hold" nodeType="afterEffect">
                                  <p:stCondLst>
                                    <p:cond delay="0"/>
                                  </p:stCondLst>
                                  <p:iterate type="lt">
                                    <p:tmPct val="50000"/>
                                  </p:iterate>
                                  <p:childTnLst>
                                    <p:set>
                                      <p:cBhvr>
                                        <p:cTn id="14" dur="1" fill="hold">
                                          <p:stCondLst>
                                            <p:cond delay="0"/>
                                          </p:stCondLst>
                                        </p:cTn>
                                        <p:tgtEl>
                                          <p:spTgt spid="55">
                                            <p:txEl>
                                              <p:pRg st="0" end="0"/>
                                            </p:txEl>
                                          </p:spTgt>
                                        </p:tgtEl>
                                        <p:attrNameLst>
                                          <p:attrName>style.visibility</p:attrName>
                                        </p:attrNameLst>
                                      </p:cBhvr>
                                      <p:to>
                                        <p:strVal val="visible"/>
                                      </p:to>
                                    </p:set>
                                    <p:set>
                                      <p:cBhvr>
                                        <p:cTn id="15" dur="114" fill="hold">
                                          <p:stCondLst>
                                            <p:cond delay="0"/>
                                          </p:stCondLst>
                                        </p:cTn>
                                        <p:tgtEl>
                                          <p:spTgt spid="55">
                                            <p:txEl>
                                              <p:pRg st="0" end="0"/>
                                            </p:txEl>
                                          </p:spTgt>
                                        </p:tgtEl>
                                        <p:attrNameLst>
                                          <p:attrName>style.rotation</p:attrName>
                                        </p:attrNameLst>
                                      </p:cBhvr>
                                      <p:to>
                                        <p:strVal val="-45.0"/>
                                      </p:to>
                                    </p:set>
                                    <p:anim calcmode="lin" valueType="num">
                                      <p:cBhvr>
                                        <p:cTn id="16" dur="114" fill="hold">
                                          <p:stCondLst>
                                            <p:cond delay="114"/>
                                          </p:stCondLst>
                                        </p:cTn>
                                        <p:tgtEl>
                                          <p:spTgt spid="55">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7" dur="114" fill="hold">
                                          <p:stCondLst>
                                            <p:cond delay="0"/>
                                          </p:stCondLst>
                                        </p:cTn>
                                        <p:tgtEl>
                                          <p:spTgt spid="55">
                                            <p:txEl>
                                              <p:pRg st="0" end="0"/>
                                            </p:txEl>
                                          </p:spTgt>
                                        </p:tgtEl>
                                        <p:attrNameLst>
                                          <p:attrName>ppt_y</p:attrName>
                                        </p:attrNameLst>
                                      </p:cBhvr>
                                      <p:tavLst>
                                        <p:tav tm="0">
                                          <p:val>
                                            <p:strVal val="#ppt_y-1"/>
                                          </p:val>
                                        </p:tav>
                                        <p:tav tm="100000">
                                          <p:val>
                                            <p:strVal val="#ppt_y-(0.354*#ppt_w-0.172*#ppt_h)"/>
                                          </p:val>
                                        </p:tav>
                                      </p:tavLst>
                                    </p:anim>
                                    <p:anim calcmode="lin" valueType="num">
                                      <p:cBhvr>
                                        <p:cTn id="18" dur="39" decel="50000" autoRev="1" fill="hold">
                                          <p:stCondLst>
                                            <p:cond delay="114"/>
                                          </p:stCondLst>
                                        </p:cTn>
                                        <p:tgtEl>
                                          <p:spTgt spid="55">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9" dur="34" fill="hold">
                                          <p:stCondLst>
                                            <p:cond delay="216"/>
                                          </p:stCondLst>
                                        </p:cTn>
                                        <p:tgtEl>
                                          <p:spTgt spid="55">
                                            <p:txEl>
                                              <p:pRg st="0" end="0"/>
                                            </p:txEl>
                                          </p:spTgt>
                                        </p:tgtEl>
                                        <p:attrNameLst>
                                          <p:attrName>ppt_y</p:attrName>
                                        </p:attrNameLst>
                                      </p:cBhvr>
                                      <p:tavLst>
                                        <p:tav tm="0">
                                          <p:val>
                                            <p:strVal val="#ppt_y-(0.354*#ppt_w-0.172*#ppt_h)"/>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545" numSld="999" showWhenStopped="0">
                <p:cTn id="2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3200" dirty="0">
              <a:latin typeface="Abadi MT Condensed Light" panose="020B0306030101010103" pitchFamily="34" charset="77"/>
            </a:endParaRPr>
          </a:p>
        </p:txBody>
      </p:sp>
      <p:sp>
        <p:nvSpPr>
          <p:cNvPr id="89" name="Google Shape;89;p19"/>
          <p:cNvSpPr txBox="1">
            <a:spLocks noGrp="1"/>
          </p:cNvSpPr>
          <p:nvPr>
            <p:ph type="body" idx="1"/>
          </p:nvPr>
        </p:nvSpPr>
        <p:spPr>
          <a:xfrm>
            <a:off x="311700" y="1308962"/>
            <a:ext cx="8520600" cy="2525575"/>
          </a:xfrm>
          <a:prstGeom prst="rect">
            <a:avLst/>
          </a:prstGeom>
        </p:spPr>
        <p:txBody>
          <a:bodyPr spcFirstLastPara="1" wrap="square" lIns="91425" tIns="91425" rIns="91425" bIns="91425" anchor="t" anchorCtr="0">
            <a:noAutofit/>
          </a:bodyPr>
          <a:lstStyle/>
          <a:p>
            <a:pPr marL="114300" lvl="0" indent="0" algn="ctr" rtl="0">
              <a:spcBef>
                <a:spcPts val="0"/>
              </a:spcBef>
              <a:spcAft>
                <a:spcPts val="0"/>
              </a:spcAft>
              <a:buSzPts val="1800"/>
              <a:buNone/>
            </a:pPr>
            <a:r>
              <a:rPr lang="en-CA" sz="6000" dirty="0">
                <a:solidFill>
                  <a:schemeClr val="tx1"/>
                </a:solidFill>
                <a:latin typeface="Abadi" panose="020F0502020204030204" pitchFamily="34" charset="0"/>
                <a:cs typeface="Abadi" panose="020F0502020204030204" pitchFamily="34" charset="0"/>
              </a:rPr>
              <a:t>The End </a:t>
            </a:r>
          </a:p>
          <a:p>
            <a:pPr marL="114300" lvl="0" indent="0" algn="ctr" rtl="0">
              <a:spcBef>
                <a:spcPts val="0"/>
              </a:spcBef>
              <a:spcAft>
                <a:spcPts val="0"/>
              </a:spcAft>
              <a:buSzPts val="1800"/>
              <a:buNone/>
            </a:pPr>
            <a:r>
              <a:rPr lang="en-CA" sz="6000" dirty="0">
                <a:solidFill>
                  <a:schemeClr val="tx1">
                    <a:lumMod val="65000"/>
                    <a:lumOff val="35000"/>
                  </a:schemeClr>
                </a:solidFill>
                <a:latin typeface="Abadi" panose="020F0502020204030204" pitchFamily="34" charset="0"/>
                <a:cs typeface="Abadi" panose="020F0502020204030204" pitchFamily="34" charset="0"/>
              </a:rPr>
              <a:t>Thank You!</a:t>
            </a:r>
            <a:endParaRPr lang="en" sz="6000" dirty="0">
              <a:solidFill>
                <a:schemeClr val="tx1">
                  <a:lumMod val="65000"/>
                  <a:lumOff val="35000"/>
                </a:schemeClr>
              </a:solidFill>
              <a:latin typeface="Abadi" panose="020F0502020204030204" pitchFamily="34" charset="0"/>
              <a:cs typeface="Abadi" panose="020F0502020204030204" pitchFamily="34" charset="0"/>
            </a:endParaRPr>
          </a:p>
        </p:txBody>
      </p:sp>
    </p:spTree>
    <p:extLst>
      <p:ext uri="{BB962C8B-B14F-4D97-AF65-F5344CB8AC3E}">
        <p14:creationId xmlns:p14="http://schemas.microsoft.com/office/powerpoint/2010/main" val="305088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animEffect transition="in" filter="barn(inVertical)">
                                      <p:cBhvr>
                                        <p:cTn id="7" dur="500"/>
                                        <p:tgtEl>
                                          <p:spTgt spid="89">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9">
                                            <p:txEl>
                                              <p:pRg st="1" end="1"/>
                                            </p:txEl>
                                          </p:spTgt>
                                        </p:tgtEl>
                                        <p:attrNameLst>
                                          <p:attrName>style.visibility</p:attrName>
                                        </p:attrNameLst>
                                      </p:cBhvr>
                                      <p:to>
                                        <p:strVal val="visible"/>
                                      </p:to>
                                    </p:set>
                                    <p:animEffect transition="in" filter="barn(inVertical)">
                                      <p:cBhvr>
                                        <p:cTn id="11" dur="500"/>
                                        <p:tgtEl>
                                          <p:spTgt spid="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2"/>
            </a:gs>
          </a:gsLst>
          <a:lin ang="16200000" scaled="0"/>
        </a:gra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O</a:t>
            </a:r>
            <a:r>
              <a:rPr lang="en-CA" dirty="0">
                <a:latin typeface="Aharoni" panose="02010803020104030203" pitchFamily="2" charset="-79"/>
                <a:cs typeface="Aharoni" panose="02010803020104030203" pitchFamily="2" charset="-79"/>
              </a:rPr>
              <a:t>u</a:t>
            </a:r>
            <a:r>
              <a:rPr lang="en" dirty="0">
                <a:latin typeface="Aharoni" panose="02010803020104030203" pitchFamily="2" charset="-79"/>
                <a:cs typeface="Aharoni" panose="02010803020104030203" pitchFamily="2" charset="-79"/>
              </a:rPr>
              <a:t>r Elevator Pitch</a:t>
            </a:r>
            <a:endParaRPr dirty="0">
              <a:latin typeface="Aharoni" panose="02010803020104030203" pitchFamily="2" charset="-79"/>
              <a:cs typeface="Aharoni" panose="02010803020104030203" pitchFamily="2" charset="-79"/>
            </a:endParaRPr>
          </a:p>
        </p:txBody>
      </p:sp>
      <p:pic>
        <p:nvPicPr>
          <p:cNvPr id="3" name="Picture 2" descr="A picture containing cabinet, wall, indoor, door&#10;&#10;Description automatically generated">
            <a:extLst>
              <a:ext uri="{FF2B5EF4-FFF2-40B4-BE49-F238E27FC236}">
                <a16:creationId xmlns:a16="http://schemas.microsoft.com/office/drawing/2014/main" id="{097B3C5E-B0D5-2547-95F0-5176F71121B2}"/>
              </a:ext>
            </a:extLst>
          </p:cNvPr>
          <p:cNvPicPr>
            <a:picLocks noChangeAspect="1"/>
          </p:cNvPicPr>
          <p:nvPr/>
        </p:nvPicPr>
        <p:blipFill>
          <a:blip r:embed="rId3"/>
          <a:stretch>
            <a:fillRect/>
          </a:stretch>
        </p:blipFill>
        <p:spPr>
          <a:xfrm>
            <a:off x="311700" y="4804587"/>
            <a:ext cx="1630884" cy="3010195"/>
          </a:xfrm>
          <a:prstGeom prst="rect">
            <a:avLst/>
          </a:prstGeom>
        </p:spPr>
      </p:pic>
      <p:pic>
        <p:nvPicPr>
          <p:cNvPr id="7" name="Picture 6" descr="A picture containing cabinet, wall, indoor, door&#10;&#10;Description automatically generated">
            <a:extLst>
              <a:ext uri="{FF2B5EF4-FFF2-40B4-BE49-F238E27FC236}">
                <a16:creationId xmlns:a16="http://schemas.microsoft.com/office/drawing/2014/main" id="{B10C7A2E-4252-394A-A424-43B759ADE3A3}"/>
              </a:ext>
            </a:extLst>
          </p:cNvPr>
          <p:cNvPicPr>
            <a:picLocks noChangeAspect="1"/>
          </p:cNvPicPr>
          <p:nvPr/>
        </p:nvPicPr>
        <p:blipFill>
          <a:blip r:embed="rId3"/>
          <a:stretch>
            <a:fillRect/>
          </a:stretch>
        </p:blipFill>
        <p:spPr>
          <a:xfrm>
            <a:off x="7017111" y="6870847"/>
            <a:ext cx="1630884" cy="3010195"/>
          </a:xfrm>
          <a:prstGeom prst="rect">
            <a:avLst/>
          </a:prstGeom>
        </p:spPr>
      </p:pic>
      <p:pic>
        <p:nvPicPr>
          <p:cNvPr id="8" name="Picture 7">
            <a:extLst>
              <a:ext uri="{FF2B5EF4-FFF2-40B4-BE49-F238E27FC236}">
                <a16:creationId xmlns:a16="http://schemas.microsoft.com/office/drawing/2014/main" id="{06E07FF2-323D-454C-B35A-C5726BCE66B7}"/>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Effect>
                      <a14:sharpenSoften amount="-50000"/>
                    </a14:imgEffect>
                  </a14:imgLayer>
                </a14:imgProps>
              </a:ext>
            </a:extLst>
          </a:blip>
          <a:srcRect l="6768" r="6768"/>
          <a:stretch/>
        </p:blipFill>
        <p:spPr>
          <a:xfrm>
            <a:off x="524352" y="2393285"/>
            <a:ext cx="1846296" cy="356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469 0.60895 L 0.00122 -1.54907 " pathEditMode="relative" rAng="0" ptsTypes="AA">
                                      <p:cBhvr>
                                        <p:cTn id="6" dur="2000" fill="hold"/>
                                        <p:tgtEl>
                                          <p:spTgt spid="3"/>
                                        </p:tgtEl>
                                        <p:attrNameLst>
                                          <p:attrName>ppt_x</p:attrName>
                                          <p:attrName>ppt_y</p:attrName>
                                        </p:attrNameLst>
                                      </p:cBhvr>
                                      <p:rCtr x="-174" y="-107901"/>
                                    </p:animMotion>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par>
                          <p:cTn id="12" fill="hold">
                            <p:stCondLst>
                              <p:cond delay="2500"/>
                            </p:stCondLst>
                            <p:childTnLst>
                              <p:par>
                                <p:cTn id="13" presetID="42" presetClass="path" presetSubtype="0" accel="50000" decel="50000" fill="hold" nodeType="afterEffect">
                                  <p:stCondLst>
                                    <p:cond delay="0"/>
                                  </p:stCondLst>
                                  <p:childTnLst>
                                    <p:animMotion origin="layout" path="M -0.01545 0.43919 L -0.00625 -1.15217 " pathEditMode="relative" rAng="0" ptsTypes="AA">
                                      <p:cBhvr>
                                        <p:cTn id="14" dur="2000" fill="hold"/>
                                        <p:tgtEl>
                                          <p:spTgt spid="7"/>
                                        </p:tgtEl>
                                        <p:attrNameLst>
                                          <p:attrName>ppt_x</p:attrName>
                                          <p:attrName>ppt_y</p:attrName>
                                        </p:attrNameLst>
                                      </p:cBhvr>
                                      <p:rCtr x="451" y="-79568"/>
                                    </p:animMotion>
                                  </p:childTnLst>
                                </p:cTn>
                              </p:par>
                            </p:childTnLst>
                          </p:cTn>
                        </p:par>
                        <p:par>
                          <p:cTn id="15" fill="hold">
                            <p:stCondLst>
                              <p:cond delay="4500"/>
                            </p:stCondLst>
                            <p:childTnLst>
                              <p:par>
                                <p:cTn id="16" presetID="21"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childTnLst>
                          </p:cTn>
                        </p:par>
                        <p:par>
                          <p:cTn id="19" fill="hold">
                            <p:stCondLst>
                              <p:cond delay="6500"/>
                            </p:stCondLst>
                            <p:childTnLst>
                              <p:par>
                                <p:cTn id="20" presetID="42" presetClass="path" presetSubtype="0" accel="50000" decel="50000" fill="hold" nodeType="afterEffect">
                                  <p:stCondLst>
                                    <p:cond delay="0"/>
                                  </p:stCondLst>
                                  <p:childTnLst>
                                    <p:animMotion origin="layout" path="M 2.77778E-7 0 L 0.69062 -0.03457 " pathEditMode="relative" rAng="0" ptsTypes="AA">
                                      <p:cBhvr>
                                        <p:cTn id="21" dur="2000" fill="hold"/>
                                        <p:tgtEl>
                                          <p:spTgt spid="8"/>
                                        </p:tgtEl>
                                        <p:attrNameLst>
                                          <p:attrName>ppt_x</p:attrName>
                                          <p:attrName>ppt_y</p:attrName>
                                        </p:attrNameLst>
                                      </p:cBhvr>
                                      <p:rCtr x="34531" y="-1728"/>
                                    </p:animMotion>
                                  </p:childTnLst>
                                </p:cTn>
                              </p:par>
                            </p:childTnLst>
                          </p:cTn>
                        </p:par>
                        <p:par>
                          <p:cTn id="22" fill="hold">
                            <p:stCondLst>
                              <p:cond delay="8500"/>
                            </p:stCondLst>
                            <p:childTnLst>
                              <p:par>
                                <p:cTn id="23" presetID="6" presetClass="emph" presetSubtype="0" fill="hold" grpId="0" nodeType="afterEffect">
                                  <p:stCondLst>
                                    <p:cond delay="0"/>
                                  </p:stCondLst>
                                  <p:childTnLst>
                                    <p:animScale>
                                      <p:cBhvr>
                                        <p:cTn id="24" dur="2000" fill="hold"/>
                                        <p:tgtEl>
                                          <p:spTgt spid="60"/>
                                        </p:tgtEl>
                                      </p:cBhvr>
                                      <p:by x="125000" y="125000"/>
                                    </p:animScale>
                                  </p:childTnLst>
                                </p:cTn>
                              </p:par>
                              <p:par>
                                <p:cTn id="25" presetID="42" presetClass="path" presetSubtype="0" accel="50000" decel="50000" fill="hold" grpId="1" nodeType="withEffect">
                                  <p:stCondLst>
                                    <p:cond delay="0"/>
                                  </p:stCondLst>
                                  <p:childTnLst>
                                    <p:animMotion origin="layout" path="M 0 0 L -0.14653 0 " pathEditMode="relative" rAng="0" ptsTypes="AA">
                                      <p:cBhvr>
                                        <p:cTn id="26" dur="2000" fill="hold"/>
                                        <p:tgtEl>
                                          <p:spTgt spid="60"/>
                                        </p:tgtEl>
                                        <p:attrNameLst>
                                          <p:attrName>ppt_x</p:attrName>
                                          <p:attrName>ppt_y</p:attrName>
                                        </p:attrNameLst>
                                      </p:cBhvr>
                                      <p:rCtr x="-73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latin typeface="Abadi MT Condensed Light" panose="020B0306030101010103" pitchFamily="34" charset="77"/>
              </a:rPr>
              <a:t>Concept</a:t>
            </a:r>
            <a:endParaRPr sz="3600" b="1" dirty="0">
              <a:latin typeface="Abadi MT Condensed Light" panose="020B0306030101010103" pitchFamily="34" charset="77"/>
            </a:endParaRPr>
          </a:p>
        </p:txBody>
      </p:sp>
      <p:sp>
        <p:nvSpPr>
          <p:cNvPr id="66" name="Google Shape;66;p15"/>
          <p:cNvSpPr txBox="1">
            <a:spLocks noGrp="1"/>
          </p:cNvSpPr>
          <p:nvPr>
            <p:ph type="body" idx="1"/>
          </p:nvPr>
        </p:nvSpPr>
        <p:spPr>
          <a:xfrm>
            <a:off x="311700" y="1152474"/>
            <a:ext cx="8520600" cy="375099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solidFill>
                  <a:schemeClr val="tx1"/>
                </a:solidFill>
              </a:rPr>
              <a:t>Learn a new language while making new friends globally!</a:t>
            </a:r>
          </a:p>
          <a:p>
            <a:pPr marL="114300" lvl="0" indent="0" algn="l" rtl="0">
              <a:spcBef>
                <a:spcPts val="0"/>
              </a:spcBef>
              <a:spcAft>
                <a:spcPts val="0"/>
              </a:spcAft>
              <a:buSzPts val="1800"/>
              <a:buNone/>
            </a:pPr>
            <a:endParaRPr sz="2000" dirty="0">
              <a:solidFill>
                <a:schemeClr val="tx1"/>
              </a:solidFill>
            </a:endParaRPr>
          </a:p>
          <a:p>
            <a:pPr marL="457200" lvl="0" indent="-342900" algn="l" rtl="0">
              <a:spcBef>
                <a:spcPts val="0"/>
              </a:spcBef>
              <a:spcAft>
                <a:spcPts val="0"/>
              </a:spcAft>
              <a:buSzPts val="1800"/>
              <a:buChar char="●"/>
            </a:pPr>
            <a:r>
              <a:rPr lang="en-CA" sz="2000" dirty="0">
                <a:solidFill>
                  <a:schemeClr val="tx1"/>
                </a:solidFill>
              </a:rPr>
              <a:t>Wouldn’t it be great if you could make friends internationally without language as a barrier?</a:t>
            </a:r>
          </a:p>
          <a:p>
            <a:pPr marL="114300" lvl="0" indent="0" algn="l" rtl="0">
              <a:spcBef>
                <a:spcPts val="0"/>
              </a:spcBef>
              <a:spcAft>
                <a:spcPts val="0"/>
              </a:spcAft>
              <a:buSzPts val="1800"/>
              <a:buNone/>
            </a:pPr>
            <a:endParaRPr sz="2000" dirty="0">
              <a:solidFill>
                <a:schemeClr val="tx1"/>
              </a:solidFill>
            </a:endParaRPr>
          </a:p>
          <a:p>
            <a:pPr lvl="0"/>
            <a:r>
              <a:rPr lang="en" sz="2000" dirty="0">
                <a:solidFill>
                  <a:schemeClr val="tx1"/>
                </a:solidFill>
              </a:rPr>
              <a:t>Our co-founders wanted a way to discuss anime with fellow fans of the artform, make friends, as well as an opportunity to </a:t>
            </a:r>
            <a:r>
              <a:rPr lang="en-CA" sz="2000" dirty="0">
                <a:solidFill>
                  <a:schemeClr val="tx1"/>
                </a:solidFill>
              </a:rPr>
              <a:t>intuitively </a:t>
            </a:r>
            <a:r>
              <a:rPr lang="en" sz="2000" dirty="0">
                <a:solidFill>
                  <a:schemeClr val="tx1"/>
                </a:solidFill>
              </a:rPr>
              <a:t>learn new languages in the process. </a:t>
            </a:r>
          </a:p>
          <a:p>
            <a:pPr lvl="0"/>
            <a:endParaRPr lang="en" sz="2000" dirty="0">
              <a:solidFill>
                <a:schemeClr val="tx1"/>
              </a:solidFill>
            </a:endParaRPr>
          </a:p>
          <a:p>
            <a:pPr lvl="0"/>
            <a:r>
              <a:rPr lang="en" sz="2000" dirty="0">
                <a:solidFill>
                  <a:schemeClr val="tx1"/>
                </a:solidFill>
              </a:rPr>
              <a:t>Teach Thru Talk is where these three opportunities converge!</a:t>
            </a:r>
            <a:endParaRPr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1000"/>
                                        <p:tgtEl>
                                          <p:spTgt spid="66">
                                            <p:txEl>
                                              <p:pRg st="0" end="0"/>
                                            </p:txEl>
                                          </p:spTgt>
                                        </p:tgtEl>
                                      </p:cBhvr>
                                    </p:animEffect>
                                    <p:anim calcmode="lin" valueType="num">
                                      <p:cBhvr>
                                        <p:cTn id="8"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childTnLst>
                                    <p:set>
                                      <p:cBhvr>
                                        <p:cTn id="11" dur="1" fill="hold">
                                          <p:stCondLst>
                                            <p:cond delay="0"/>
                                          </p:stCondLst>
                                        </p:cTn>
                                        <p:tgtEl>
                                          <p:spTgt spid="66">
                                            <p:txEl>
                                              <p:pRg st="2" end="2"/>
                                            </p:txEl>
                                          </p:spTgt>
                                        </p:tgtEl>
                                        <p:attrNameLst>
                                          <p:attrName>style.visibility</p:attrName>
                                        </p:attrNameLst>
                                      </p:cBhvr>
                                      <p:to>
                                        <p:strVal val="visible"/>
                                      </p:to>
                                    </p:set>
                                    <p:animEffect transition="in" filter="fade">
                                      <p:cBhvr>
                                        <p:cTn id="12" dur="1000"/>
                                        <p:tgtEl>
                                          <p:spTgt spid="66">
                                            <p:txEl>
                                              <p:pRg st="2" end="2"/>
                                            </p:txEl>
                                          </p:spTgt>
                                        </p:tgtEl>
                                      </p:cBhvr>
                                    </p:animEffect>
                                    <p:anim calcmode="lin" valueType="num">
                                      <p:cBhvr>
                                        <p:cTn id="13" dur="1000" fill="hold"/>
                                        <p:tgtEl>
                                          <p:spTgt spid="6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66">
                                            <p:txEl>
                                              <p:pRg st="4" end="4"/>
                                            </p:txEl>
                                          </p:spTgt>
                                        </p:tgtEl>
                                        <p:attrNameLst>
                                          <p:attrName>style.visibility</p:attrName>
                                        </p:attrNameLst>
                                      </p:cBhvr>
                                      <p:to>
                                        <p:strVal val="visible"/>
                                      </p:to>
                                    </p:set>
                                    <p:animEffect transition="in" filter="fade">
                                      <p:cBhvr>
                                        <p:cTn id="17" dur="1000"/>
                                        <p:tgtEl>
                                          <p:spTgt spid="66">
                                            <p:txEl>
                                              <p:pRg st="4" end="4"/>
                                            </p:txEl>
                                          </p:spTgt>
                                        </p:tgtEl>
                                      </p:cBhvr>
                                    </p:animEffect>
                                    <p:anim calcmode="lin" valueType="num">
                                      <p:cBhvr>
                                        <p:cTn id="18" dur="1000" fill="hold"/>
                                        <p:tgtEl>
                                          <p:spTgt spid="66">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1" nodeType="clickEffect">
                                  <p:stCondLst>
                                    <p:cond delay="0"/>
                                  </p:stCondLst>
                                  <p:childTnLst>
                                    <p:set>
                                      <p:cBhvr>
                                        <p:cTn id="23" dur="1" fill="hold">
                                          <p:stCondLst>
                                            <p:cond delay="0"/>
                                          </p:stCondLst>
                                        </p:cTn>
                                        <p:tgtEl>
                                          <p:spTgt spid="66">
                                            <p:txEl>
                                              <p:pRg st="6" end="6"/>
                                            </p:txEl>
                                          </p:spTgt>
                                        </p:tgtEl>
                                        <p:attrNameLst>
                                          <p:attrName>style.visibility</p:attrName>
                                        </p:attrNameLst>
                                      </p:cBhvr>
                                      <p:to>
                                        <p:strVal val="visible"/>
                                      </p:to>
                                    </p:set>
                                    <p:animEffect transition="in" filter="fade">
                                      <p:cBhvr>
                                        <p:cTn id="24" dur="1000"/>
                                        <p:tgtEl>
                                          <p:spTgt spid="66">
                                            <p:txEl>
                                              <p:pRg st="6" end="6"/>
                                            </p:txEl>
                                          </p:spTgt>
                                        </p:tgtEl>
                                      </p:cBhvr>
                                    </p:animEffect>
                                    <p:anim calcmode="lin" valueType="num">
                                      <p:cBhvr>
                                        <p:cTn id="25" dur="1000" fill="hold"/>
                                        <p:tgtEl>
                                          <p:spTgt spid="66">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6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MT Condensed Light" panose="020B0306030101010103" pitchFamily="34" charset="77"/>
              </a:rPr>
              <a:t>Process</a:t>
            </a:r>
            <a:endParaRPr b="1" dirty="0">
              <a:latin typeface="Abadi MT Condensed Light" panose="020B0306030101010103" pitchFamily="34" charset="77"/>
            </a:endParaRPr>
          </a:p>
        </p:txBody>
      </p:sp>
      <p:sp>
        <p:nvSpPr>
          <p:cNvPr id="72" name="Google Shape;72;p16"/>
          <p:cNvSpPr txBox="1">
            <a:spLocks noGrp="1"/>
          </p:cNvSpPr>
          <p:nvPr>
            <p:ph type="body" idx="1"/>
          </p:nvPr>
        </p:nvSpPr>
        <p:spPr>
          <a:xfrm>
            <a:off x="311700" y="1017725"/>
            <a:ext cx="8520600" cy="391101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solidFill>
                  <a:schemeClr val="tx1"/>
                </a:solidFill>
              </a:rPr>
              <a:t>Our application was created using a combination</a:t>
            </a:r>
            <a:r>
              <a:rPr lang="en-CA" dirty="0">
                <a:solidFill>
                  <a:schemeClr val="tx1"/>
                </a:solidFill>
              </a:rPr>
              <a:t>on</a:t>
            </a:r>
            <a:r>
              <a:rPr lang="en" dirty="0">
                <a:solidFill>
                  <a:schemeClr val="tx1"/>
                </a:solidFill>
              </a:rPr>
              <a:t> of HTML, CSS, JavaScript, Node, Express, MySQL, </a:t>
            </a:r>
            <a:r>
              <a:rPr lang="en" dirty="0" err="1">
                <a:solidFill>
                  <a:schemeClr val="tx1"/>
                </a:solidFill>
              </a:rPr>
              <a:t>Sequilize</a:t>
            </a:r>
            <a:r>
              <a:rPr lang="en" dirty="0">
                <a:solidFill>
                  <a:schemeClr val="tx1"/>
                </a:solidFill>
              </a:rPr>
              <a:t>, and the </a:t>
            </a:r>
            <a:r>
              <a:rPr lang="en" dirty="0" err="1">
                <a:solidFill>
                  <a:schemeClr val="tx1"/>
                </a:solidFill>
              </a:rPr>
              <a:t>DeepL</a:t>
            </a:r>
            <a:r>
              <a:rPr lang="en" dirty="0">
                <a:solidFill>
                  <a:schemeClr val="tx1"/>
                </a:solidFill>
              </a:rPr>
              <a:t> translate API.</a:t>
            </a:r>
          </a:p>
          <a:p>
            <a:pPr marL="457200" lvl="0" indent="-342900" algn="l" rtl="0">
              <a:spcBef>
                <a:spcPts val="0"/>
              </a:spcBef>
              <a:spcAft>
                <a:spcPts val="0"/>
              </a:spcAft>
              <a:buSzPts val="1800"/>
              <a:buChar char="●"/>
            </a:pPr>
            <a:endParaRPr lang="en" dirty="0">
              <a:solidFill>
                <a:schemeClr val="tx1"/>
              </a:solidFill>
            </a:endParaRPr>
          </a:p>
          <a:p>
            <a:pPr marL="457200" lvl="0" indent="-342900" algn="l" rtl="0">
              <a:spcBef>
                <a:spcPts val="0"/>
              </a:spcBef>
              <a:spcAft>
                <a:spcPts val="0"/>
              </a:spcAft>
              <a:buSzPts val="1800"/>
              <a:buChar char="●"/>
            </a:pPr>
            <a:r>
              <a:rPr lang="en" dirty="0">
                <a:solidFill>
                  <a:schemeClr val="tx1"/>
                </a:solidFill>
              </a:rPr>
              <a:t>Our app was deployed to Heroku, utilizes </a:t>
            </a:r>
            <a:r>
              <a:rPr lang="en" dirty="0" err="1">
                <a:solidFill>
                  <a:schemeClr val="tx1"/>
                </a:solidFill>
              </a:rPr>
              <a:t>JawsDB</a:t>
            </a:r>
            <a:r>
              <a:rPr lang="en" dirty="0">
                <a:solidFill>
                  <a:schemeClr val="tx1"/>
                </a:solidFill>
              </a:rPr>
              <a:t> and has a mirror </a:t>
            </a:r>
            <a:r>
              <a:rPr lang="en" dirty="0" err="1">
                <a:solidFill>
                  <a:schemeClr val="tx1"/>
                </a:solidFill>
              </a:rPr>
              <a:t>Github</a:t>
            </a:r>
            <a:r>
              <a:rPr lang="en" dirty="0">
                <a:solidFill>
                  <a:schemeClr val="tx1"/>
                </a:solidFill>
              </a:rPr>
              <a:t> repository.</a:t>
            </a:r>
          </a:p>
          <a:p>
            <a:pPr marL="114300" lvl="0" indent="0" algn="l" rtl="0">
              <a:spcBef>
                <a:spcPts val="0"/>
              </a:spcBef>
              <a:spcAft>
                <a:spcPts val="0"/>
              </a:spcAft>
              <a:buSzPts val="1800"/>
              <a:buNone/>
            </a:pPr>
            <a:r>
              <a:rPr lang="en" dirty="0">
                <a:solidFill>
                  <a:schemeClr val="tx1"/>
                </a:solidFill>
              </a:rPr>
              <a:t> </a:t>
            </a:r>
            <a:endParaRPr dirty="0">
              <a:solidFill>
                <a:schemeClr val="tx1"/>
              </a:solidFill>
            </a:endParaRPr>
          </a:p>
          <a:p>
            <a:pPr marL="457200" lvl="0" indent="-342900" algn="l" rtl="0">
              <a:spcBef>
                <a:spcPts val="0"/>
              </a:spcBef>
              <a:spcAft>
                <a:spcPts val="0"/>
              </a:spcAft>
              <a:buSzPts val="1800"/>
              <a:buChar char="●"/>
            </a:pPr>
            <a:r>
              <a:rPr lang="en-CA" dirty="0">
                <a:solidFill>
                  <a:schemeClr val="tx1"/>
                </a:solidFill>
              </a:rPr>
              <a:t>Our team worked on all different aspects of code, with their respective snippets of code being shared via commits to a shared </a:t>
            </a:r>
            <a:r>
              <a:rPr lang="en-CA" dirty="0" err="1">
                <a:solidFill>
                  <a:schemeClr val="tx1"/>
                </a:solidFill>
              </a:rPr>
              <a:t>Github</a:t>
            </a:r>
            <a:r>
              <a:rPr lang="en-CA" dirty="0">
                <a:solidFill>
                  <a:schemeClr val="tx1"/>
                </a:solidFill>
              </a:rPr>
              <a:t> repository.</a:t>
            </a:r>
          </a:p>
          <a:p>
            <a:pPr marL="457200" lvl="0" indent="-342900" algn="l" rtl="0">
              <a:spcBef>
                <a:spcPts val="0"/>
              </a:spcBef>
              <a:spcAft>
                <a:spcPts val="0"/>
              </a:spcAft>
              <a:buSzPts val="1800"/>
              <a:buChar char="●"/>
            </a:pP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The primary challenges encountered creating our application were creating and interacting with the database, the map, the restful API, authentication for login, finding bugs and tying the front end to the back-end via routing.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1000"/>
                                        <p:tgtEl>
                                          <p:spTgt spid="72">
                                            <p:txEl>
                                              <p:pRg st="0" end="0"/>
                                            </p:txEl>
                                          </p:spTgt>
                                        </p:tgtEl>
                                      </p:cBhvr>
                                    </p:animEffect>
                                    <p:anim calcmode="lin" valueType="num">
                                      <p:cBhvr>
                                        <p:cTn id="8"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2">
                                            <p:txEl>
                                              <p:pRg st="2" end="2"/>
                                            </p:txEl>
                                          </p:spTgt>
                                        </p:tgtEl>
                                        <p:attrNameLst>
                                          <p:attrName>style.visibility</p:attrName>
                                        </p:attrNameLst>
                                      </p:cBhvr>
                                      <p:to>
                                        <p:strVal val="visible"/>
                                      </p:to>
                                    </p:set>
                                    <p:animEffect transition="in" filter="fade">
                                      <p:cBhvr>
                                        <p:cTn id="12" dur="1000"/>
                                        <p:tgtEl>
                                          <p:spTgt spid="72">
                                            <p:txEl>
                                              <p:pRg st="2" end="2"/>
                                            </p:txEl>
                                          </p:spTgt>
                                        </p:tgtEl>
                                      </p:cBhvr>
                                    </p:animEffect>
                                    <p:anim calcmode="lin" valueType="num">
                                      <p:cBhvr>
                                        <p:cTn id="13" dur="1000" fill="hold"/>
                                        <p:tgtEl>
                                          <p:spTgt spid="7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2">
                                            <p:txEl>
                                              <p:pRg st="3" end="3"/>
                                            </p:txEl>
                                          </p:spTgt>
                                        </p:tgtEl>
                                        <p:attrNameLst>
                                          <p:attrName>style.visibility</p:attrName>
                                        </p:attrNameLst>
                                      </p:cBhvr>
                                      <p:to>
                                        <p:strVal val="visible"/>
                                      </p:to>
                                    </p:set>
                                    <p:animEffect transition="in" filter="fade">
                                      <p:cBhvr>
                                        <p:cTn id="17" dur="1000"/>
                                        <p:tgtEl>
                                          <p:spTgt spid="72">
                                            <p:txEl>
                                              <p:pRg st="3" end="3"/>
                                            </p:txEl>
                                          </p:spTgt>
                                        </p:tgtEl>
                                      </p:cBhvr>
                                    </p:animEffect>
                                    <p:anim calcmode="lin" valueType="num">
                                      <p:cBhvr>
                                        <p:cTn id="18" dur="1000" fill="hold"/>
                                        <p:tgtEl>
                                          <p:spTgt spid="7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72">
                                            <p:txEl>
                                              <p:pRg st="3" end="3"/>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fade">
                                      <p:cBhvr>
                                        <p:cTn id="23" dur="1000"/>
                                        <p:tgtEl>
                                          <p:spTgt spid="72">
                                            <p:txEl>
                                              <p:pRg st="4" end="4"/>
                                            </p:txEl>
                                          </p:spTgt>
                                        </p:tgtEl>
                                      </p:cBhvr>
                                    </p:animEffect>
                                    <p:anim calcmode="lin" valueType="num">
                                      <p:cBhvr>
                                        <p:cTn id="24" dur="1000" fill="hold"/>
                                        <p:tgtEl>
                                          <p:spTgt spid="72">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72">
                                            <p:txEl>
                                              <p:pRg st="4" end="4"/>
                                            </p:txEl>
                                          </p:spTgt>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fade">
                                      <p:cBhvr>
                                        <p:cTn id="29" dur="1000"/>
                                        <p:tgtEl>
                                          <p:spTgt spid="72">
                                            <p:txEl>
                                              <p:pRg st="6" end="6"/>
                                            </p:txEl>
                                          </p:spTgt>
                                        </p:tgtEl>
                                      </p:cBhvr>
                                    </p:animEffect>
                                    <p:anim calcmode="lin" valueType="num">
                                      <p:cBhvr>
                                        <p:cTn id="30" dur="1000" fill="hold"/>
                                        <p:tgtEl>
                                          <p:spTgt spid="7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000" r="-1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panose="020F0502020204030204" pitchFamily="34" charset="0"/>
                <a:cs typeface="Abadi" panose="020F0502020204030204" pitchFamily="34" charset="0"/>
              </a:rPr>
              <a:t>Progress</a:t>
            </a:r>
            <a:endParaRPr b="1" dirty="0">
              <a:latin typeface="Abadi" panose="020F0502020204030204" pitchFamily="34" charset="0"/>
              <a:cs typeface="Abadi" panose="020F0502020204030204" pitchFamily="34" charset="0"/>
            </a:endParaRPr>
          </a:p>
        </p:txBody>
      </p:sp>
      <p:sp>
        <p:nvSpPr>
          <p:cNvPr id="72" name="Google Shape;72;p16"/>
          <p:cNvSpPr txBox="1">
            <a:spLocks noGrp="1"/>
          </p:cNvSpPr>
          <p:nvPr>
            <p:ph type="body" idx="1"/>
          </p:nvPr>
        </p:nvSpPr>
        <p:spPr>
          <a:xfrm>
            <a:off x="311700" y="1701210"/>
            <a:ext cx="8520600" cy="1538596"/>
          </a:xfrm>
          <a:prstGeom prst="rect">
            <a:avLst/>
          </a:prstGeom>
        </p:spPr>
        <p:txBody>
          <a:bodyPr spcFirstLastPara="1" wrap="square" lIns="91425" tIns="91425" rIns="91425" bIns="91425" anchor="t" anchorCtr="0">
            <a:noAutofit/>
          </a:bodyPr>
          <a:lstStyle/>
          <a:p>
            <a:pPr marL="114300" lvl="0" indent="0" algn="ctr">
              <a:buNone/>
            </a:pPr>
            <a:r>
              <a:rPr lang="en-CA" b="1" dirty="0">
                <a:solidFill>
                  <a:schemeClr val="tx1"/>
                </a:solidFill>
              </a:rPr>
              <a:t>We were able to successfully create a working MVP that we can build on!</a:t>
            </a:r>
          </a:p>
        </p:txBody>
      </p:sp>
      <p:pic>
        <p:nvPicPr>
          <p:cNvPr id="3" name="Picture 2">
            <a:extLst>
              <a:ext uri="{FF2B5EF4-FFF2-40B4-BE49-F238E27FC236}">
                <a16:creationId xmlns:a16="http://schemas.microsoft.com/office/drawing/2014/main" id="{12C73F97-DF58-6241-B25F-93E9E6E9BDF8}"/>
              </a:ext>
            </a:extLst>
          </p:cNvPr>
          <p:cNvPicPr>
            <a:picLocks noChangeAspect="1"/>
          </p:cNvPicPr>
          <p:nvPr/>
        </p:nvPicPr>
        <p:blipFill>
          <a:blip r:embed="rId4"/>
          <a:srcRect/>
          <a:stretch/>
        </p:blipFill>
        <p:spPr>
          <a:xfrm>
            <a:off x="2333272" y="2571750"/>
            <a:ext cx="4165953" cy="1874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9367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p:cTn id="7" dur="10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2">
                                            <p:txEl>
                                              <p:pRg st="0" end="0"/>
                                            </p:txEl>
                                          </p:spTgt>
                                        </p:tgtEl>
                                      </p:cBhvr>
                                    </p:animEffec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panose="020F0502020204030204" pitchFamily="34" charset="0"/>
                <a:cs typeface="Abadi" panose="020F0502020204030204" pitchFamily="34" charset="0"/>
              </a:rPr>
              <a:t>Individual Roles</a:t>
            </a:r>
            <a:endParaRPr b="1" dirty="0">
              <a:latin typeface="Abadi" panose="020F0502020204030204" pitchFamily="34" charset="0"/>
              <a:cs typeface="Abadi" panose="020F0502020204030204" pitchFamily="34" charset="0"/>
            </a:endParaRPr>
          </a:p>
        </p:txBody>
      </p:sp>
      <p:sp>
        <p:nvSpPr>
          <p:cNvPr id="72" name="Google Shape;72;p16"/>
          <p:cNvSpPr txBox="1">
            <a:spLocks noGrp="1"/>
          </p:cNvSpPr>
          <p:nvPr>
            <p:ph type="body" idx="1"/>
          </p:nvPr>
        </p:nvSpPr>
        <p:spPr>
          <a:xfrm>
            <a:off x="311700" y="1701210"/>
            <a:ext cx="8520600" cy="1538596"/>
          </a:xfrm>
          <a:prstGeom prst="rect">
            <a:avLst/>
          </a:prstGeom>
        </p:spPr>
        <p:txBody>
          <a:bodyPr spcFirstLastPara="1" wrap="square" lIns="91425" tIns="91425" rIns="91425" bIns="91425" anchor="t" anchorCtr="0">
            <a:noAutofit/>
          </a:bodyPr>
          <a:lstStyle/>
          <a:p>
            <a:pPr marL="114300" lvl="0" indent="0" algn="ctr">
              <a:buNone/>
            </a:pPr>
            <a:endParaRPr lang="en-CA" b="1" dirty="0">
              <a:solidFill>
                <a:schemeClr val="tx1"/>
              </a:solidFill>
            </a:endParaRPr>
          </a:p>
        </p:txBody>
      </p:sp>
      <p:pic>
        <p:nvPicPr>
          <p:cNvPr id="4" name="Picture 3">
            <a:extLst>
              <a:ext uri="{FF2B5EF4-FFF2-40B4-BE49-F238E27FC236}">
                <a16:creationId xmlns:a16="http://schemas.microsoft.com/office/drawing/2014/main" id="{663437C6-B1BA-8A47-8BFA-F8DC45CEB2D7}"/>
              </a:ext>
            </a:extLst>
          </p:cNvPr>
          <p:cNvPicPr>
            <a:picLocks noChangeAspect="1"/>
          </p:cNvPicPr>
          <p:nvPr/>
        </p:nvPicPr>
        <p:blipFill>
          <a:blip r:embed="rId4"/>
          <a:srcRect/>
          <a:stretch/>
        </p:blipFill>
        <p:spPr>
          <a:xfrm>
            <a:off x="329691" y="1443778"/>
            <a:ext cx="8484617" cy="325469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14812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nodePh="1">
                                  <p:stCondLst>
                                    <p:cond delay="0"/>
                                  </p:stCondLst>
                                  <p:endCondLst>
                                    <p:cond evt="begin" delay="0">
                                      <p:tn val="5"/>
                                    </p:cond>
                                  </p:end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p:cTn id="7" dur="10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1417204"/>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Our MVP Demo</a:t>
            </a:r>
            <a:endParaRPr dirty="0">
              <a:latin typeface="Aharoni" panose="02010803020104030203" pitchFamily="2" charset="-79"/>
              <a:cs typeface="Aharoni" panose="02010803020104030203" pitchFamily="2" charset="-79"/>
            </a:endParaRPr>
          </a:p>
        </p:txBody>
      </p:sp>
      <p:pic>
        <p:nvPicPr>
          <p:cNvPr id="3" name="Picture 2">
            <a:hlinkClick r:id="rId3"/>
            <a:extLst>
              <a:ext uri="{FF2B5EF4-FFF2-40B4-BE49-F238E27FC236}">
                <a16:creationId xmlns:a16="http://schemas.microsoft.com/office/drawing/2014/main" id="{7287C9CD-DCA5-5A43-9387-6FBAEA95E2BA}"/>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rcRect/>
          <a:stretch/>
        </p:blipFill>
        <p:spPr>
          <a:xfrm>
            <a:off x="2765425" y="2931768"/>
            <a:ext cx="3613150" cy="60395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badi" panose="020F0502020204030204" pitchFamily="34" charset="0"/>
                <a:cs typeface="Abadi" panose="020F0502020204030204" pitchFamily="34" charset="0"/>
              </a:rPr>
              <a:t>Directions for Future Development</a:t>
            </a:r>
            <a:endParaRPr dirty="0">
              <a:latin typeface="Abadi" panose="020F0502020204030204" pitchFamily="34" charset="0"/>
              <a:cs typeface="Abadi" panose="020F0502020204030204" pitchFamily="34" charset="0"/>
            </a:endParaRPr>
          </a:p>
        </p:txBody>
      </p:sp>
      <p:sp>
        <p:nvSpPr>
          <p:cNvPr id="83" name="Google Shape;8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spcAft>
                <a:spcPts val="1600"/>
              </a:spcAft>
            </a:pPr>
            <a:r>
              <a:rPr lang="en-CA" dirty="0">
                <a:solidFill>
                  <a:schemeClr val="tx1"/>
                </a:solidFill>
              </a:rPr>
              <a:t>We plan to incorporate more languages by using a translator that’s less Euro-centric, and offers support for a broader selection of languages.</a:t>
            </a:r>
          </a:p>
          <a:p>
            <a:pPr marL="285750" indent="-285750">
              <a:spcAft>
                <a:spcPts val="1600"/>
              </a:spcAft>
            </a:pPr>
            <a:r>
              <a:rPr lang="en-CA" dirty="0">
                <a:solidFill>
                  <a:schemeClr val="tx1"/>
                </a:solidFill>
              </a:rPr>
              <a:t>We plan to be able to set a default language for each individual user on signup, store that information, and </a:t>
            </a:r>
            <a:r>
              <a:rPr lang="en-CA">
                <a:solidFill>
                  <a:schemeClr val="tx1"/>
                </a:solidFill>
              </a:rPr>
              <a:t>translate then render </a:t>
            </a:r>
            <a:r>
              <a:rPr lang="en-CA" dirty="0">
                <a:solidFill>
                  <a:schemeClr val="tx1"/>
                </a:solidFill>
              </a:rPr>
              <a:t>the website in their preferred language every time they log in (using cookies). </a:t>
            </a:r>
          </a:p>
          <a:p>
            <a:pPr marL="285750" indent="-285750">
              <a:spcAft>
                <a:spcPts val="1600"/>
              </a:spcAft>
            </a:pPr>
            <a:r>
              <a:rPr lang="en-CA" dirty="0">
                <a:solidFill>
                  <a:schemeClr val="tx1"/>
                </a:solidFill>
              </a:rPr>
              <a:t>We plan to make the landing page more enticing to “lurkers,” to convince them to sign up for traction and retention in order to grow our community.</a:t>
            </a:r>
          </a:p>
          <a:p>
            <a:pPr marL="285750" indent="-285750">
              <a:spcAft>
                <a:spcPts val="1600"/>
              </a:spcAft>
            </a:pPr>
            <a:r>
              <a:rPr lang="en-CA" dirty="0">
                <a:solidFill>
                  <a:schemeClr val="tx1"/>
                </a:solidFill>
              </a:rPr>
              <a:t>We also plan to add a night-mode feature for our night-owl users.</a:t>
            </a:r>
            <a:endParaRP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dissolve">
                                      <p:cBhvr>
                                        <p:cTn id="7" dur="500"/>
                                        <p:tgtEl>
                                          <p:spTgt spid="83">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3">
                                            <p:txEl>
                                              <p:pRg st="1" end="1"/>
                                            </p:txEl>
                                          </p:spTgt>
                                        </p:tgtEl>
                                        <p:attrNameLst>
                                          <p:attrName>style.visibility</p:attrName>
                                        </p:attrNameLst>
                                      </p:cBhvr>
                                      <p:to>
                                        <p:strVal val="visible"/>
                                      </p:to>
                                    </p:set>
                                    <p:animEffect transition="in" filter="dissolve">
                                      <p:cBhvr>
                                        <p:cTn id="11" dur="500"/>
                                        <p:tgtEl>
                                          <p:spTgt spid="83">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3">
                                            <p:txEl>
                                              <p:pRg st="2" end="2"/>
                                            </p:txEl>
                                          </p:spTgt>
                                        </p:tgtEl>
                                        <p:attrNameLst>
                                          <p:attrName>style.visibility</p:attrName>
                                        </p:attrNameLst>
                                      </p:cBhvr>
                                      <p:to>
                                        <p:strVal val="visible"/>
                                      </p:to>
                                    </p:set>
                                    <p:animEffect transition="in" filter="dissolve">
                                      <p:cBhvr>
                                        <p:cTn id="15" dur="500"/>
                                        <p:tgtEl>
                                          <p:spTgt spid="83">
                                            <p:txEl>
                                              <p:pRg st="2" end="2"/>
                                            </p:txEl>
                                          </p:spTgt>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83">
                                            <p:txEl>
                                              <p:pRg st="3" end="3"/>
                                            </p:txEl>
                                          </p:spTgt>
                                        </p:tgtEl>
                                        <p:attrNameLst>
                                          <p:attrName>style.visibility</p:attrName>
                                        </p:attrNameLst>
                                      </p:cBhvr>
                                      <p:to>
                                        <p:strVal val="visible"/>
                                      </p:to>
                                    </p:set>
                                    <p:animEffect transition="in" filter="dissolve">
                                      <p:cBhvr>
                                        <p:cTn id="19" dur="500"/>
                                        <p:tgtEl>
                                          <p:spTgt spid="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Abadi MT Condensed Light" panose="020B0306030101010103" pitchFamily="34" charset="77"/>
              </a:rPr>
              <a:t>Links &amp; Credits:</a:t>
            </a:r>
            <a:endParaRPr sz="3200" dirty="0">
              <a:latin typeface="Abadi MT Condensed Light" panose="020B0306030101010103" pitchFamily="34" charset="77"/>
            </a:endParaRPr>
          </a:p>
        </p:txBody>
      </p:sp>
      <p:sp>
        <p:nvSpPr>
          <p:cNvPr id="89" name="Google Shape;89;p19"/>
          <p:cNvSpPr txBox="1">
            <a:spLocks noGrp="1"/>
          </p:cNvSpPr>
          <p:nvPr>
            <p:ph type="body" idx="1"/>
          </p:nvPr>
        </p:nvSpPr>
        <p:spPr>
          <a:xfrm>
            <a:off x="311700" y="1152475"/>
            <a:ext cx="8520600" cy="3416400"/>
          </a:xfrm>
          <a:prstGeom prst="rect">
            <a:avLst/>
          </a:prstGeom>
          <a:blipFill>
            <a:blip r:embed="rId3">
              <a:alphaModFix amt="20000"/>
            </a:blip>
            <a:stretch>
              <a:fillRect/>
            </a:stretch>
          </a:blipFill>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j-lt"/>
              <a:buAutoNum type="arabicPeriod"/>
            </a:pPr>
            <a:r>
              <a:rPr lang="en-CA" dirty="0">
                <a:hlinkClick r:id="rId4"/>
              </a:rPr>
              <a:t>Teach Thru Talk (Deployed on Heroku)</a:t>
            </a:r>
            <a:endParaRPr dirty="0"/>
          </a:p>
          <a:p>
            <a:pPr marL="457200" lvl="0" indent="-342900" algn="l" rtl="0">
              <a:spcBef>
                <a:spcPts val="0"/>
              </a:spcBef>
              <a:spcAft>
                <a:spcPts val="0"/>
              </a:spcAft>
              <a:buSzPts val="1800"/>
              <a:buFont typeface="+mj-lt"/>
              <a:buAutoNum type="arabicPeriod"/>
            </a:pPr>
            <a:r>
              <a:rPr lang="en" dirty="0">
                <a:hlinkClick r:id="rId5"/>
              </a:rPr>
              <a:t>GitHub repo</a:t>
            </a:r>
            <a:endParaRPr lang="en" dirty="0"/>
          </a:p>
          <a:p>
            <a:pPr marL="457200" lvl="0" indent="-342900" algn="l" rtl="0">
              <a:spcBef>
                <a:spcPts val="0"/>
              </a:spcBef>
              <a:spcAft>
                <a:spcPts val="0"/>
              </a:spcAft>
              <a:buSzPts val="1800"/>
              <a:buFont typeface="+mj-lt"/>
              <a:buAutoNum type="arabicPeriod"/>
            </a:pPr>
            <a:endParaRPr lang="en" dirty="0"/>
          </a:p>
          <a:p>
            <a:pPr marL="457200" lvl="0" indent="-342900" algn="l" rtl="0">
              <a:spcBef>
                <a:spcPts val="0"/>
              </a:spcBef>
              <a:spcAft>
                <a:spcPts val="0"/>
              </a:spcAft>
              <a:buSzPts val="1800"/>
              <a:buFont typeface="+mj-lt"/>
              <a:buAutoNum type="arabicPeriod"/>
            </a:pPr>
            <a:endParaRPr lang="en" dirty="0"/>
          </a:p>
          <a:p>
            <a:pPr marL="114300" lvl="0" indent="0" algn="ctr" rtl="0">
              <a:spcBef>
                <a:spcPts val="0"/>
              </a:spcBef>
              <a:spcAft>
                <a:spcPts val="0"/>
              </a:spcAft>
              <a:buSzPts val="1800"/>
              <a:buNone/>
            </a:pPr>
            <a:r>
              <a:rPr lang="en" dirty="0"/>
              <a:t>Background Music: Walking On A Dream</a:t>
            </a:r>
          </a:p>
          <a:p>
            <a:pPr marL="114300" lvl="0" indent="0" algn="ctr" rtl="0">
              <a:spcBef>
                <a:spcPts val="0"/>
              </a:spcBef>
              <a:spcAft>
                <a:spcPts val="0"/>
              </a:spcAft>
              <a:buSzPts val="1800"/>
              <a:buNone/>
            </a:pPr>
            <a:r>
              <a:rPr lang="en" dirty="0"/>
              <a:t>Credit: Empire of the Sun</a:t>
            </a:r>
          </a:p>
          <a:p>
            <a:pPr marL="457200" lvl="0" indent="-342900" algn="l" rtl="0">
              <a:spcBef>
                <a:spcPts val="0"/>
              </a:spcBef>
              <a:spcAft>
                <a:spcPts val="0"/>
              </a:spcAft>
              <a:buSzPts val="1800"/>
              <a:buFont typeface="+mj-lt"/>
              <a:buAutoNum type="arabicPeriod"/>
            </a:pPr>
            <a:endParaRPr lang="en" dirty="0"/>
          </a:p>
          <a:p>
            <a:pPr marL="457200" lvl="0" indent="-342900" algn="l" rtl="0">
              <a:spcBef>
                <a:spcPts val="0"/>
              </a:spcBef>
              <a:spcAft>
                <a:spcPts val="0"/>
              </a:spcAft>
              <a:buSzPts val="1800"/>
              <a:buChar char="●"/>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360</Words>
  <Application>Microsoft Macintosh PowerPoint</Application>
  <PresentationFormat>On-screen Show (16:9)</PresentationFormat>
  <Paragraphs>36</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Abadi</vt:lpstr>
      <vt:lpstr>Abadi MT Condensed Light</vt:lpstr>
      <vt:lpstr>Aharoni</vt:lpstr>
      <vt:lpstr>Arial</vt:lpstr>
      <vt:lpstr>Simple Light</vt:lpstr>
      <vt:lpstr>PowerPoint Presentation</vt:lpstr>
      <vt:lpstr>Our Elevator Pitch</vt:lpstr>
      <vt:lpstr>Concept</vt:lpstr>
      <vt:lpstr>Process</vt:lpstr>
      <vt:lpstr>Progress</vt:lpstr>
      <vt:lpstr>Individual Roles</vt:lpstr>
      <vt:lpstr>Our MVP Demo</vt:lpstr>
      <vt:lpstr>Directions for Future Development</vt:lpstr>
      <vt:lpstr>Links &amp; Credits: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Mohamoud Hussein</cp:lastModifiedBy>
  <cp:revision>81</cp:revision>
  <dcterms:modified xsi:type="dcterms:W3CDTF">2021-11-02T07:15:12Z</dcterms:modified>
</cp:coreProperties>
</file>